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62" r:id="rId4"/>
    <p:sldId id="264" r:id="rId5"/>
    <p:sldId id="265" r:id="rId6"/>
    <p:sldId id="258" r:id="rId7"/>
    <p:sldId id="259" r:id="rId8"/>
    <p:sldId id="260" r:id="rId9"/>
    <p:sldId id="268" r:id="rId10"/>
    <p:sldId id="261" r:id="rId11"/>
    <p:sldId id="266" r:id="rId12"/>
    <p:sldId id="267" r:id="rId13"/>
    <p:sldId id="263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A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1C191B-0F2D-4A66-8627-723620621C95}" v="247" dt="2022-07-18T01:18:19.240"/>
    <p1510:client id="{94BD476D-6341-47C4-A0F9-4EE9EB788706}" v="121" dt="2022-07-18T05:24:33.206"/>
    <p1510:client id="{F0E6E567-4C79-334E-A7C0-D52083C8B19A}" v="1077" dt="2022-07-18T04:18:22.2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8"/>
  </p:normalViewPr>
  <p:slideViewPr>
    <p:cSldViewPr snapToGrid="0">
      <p:cViewPr varScale="1">
        <p:scale>
          <a:sx n="100" d="100"/>
          <a:sy n="100" d="100"/>
        </p:scale>
        <p:origin x="10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3910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93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429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7302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936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92449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30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7202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8202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07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441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2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045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0976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305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725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89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7/18/22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51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kumimoji="1"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kumimoji="1"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kumimoji="1"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kumimoji="1"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kumimoji="1"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kumimoji="1"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kumimoji="1"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kumimoji="1"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kumimoji="1"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v_HObWMFKU?feature=oembed" TargetMode="External"/><Relationship Id="rId4" Type="http://schemas.openxmlformats.org/officeDocument/2006/relationships/hyperlink" Target="https://www.youtube.com/watch?v=fv_HObWMFKU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hyperlink" Target="https://www.meti.go.jp/statistics/toppage/report/minikaisetsu/hitokoto_kako/20210528hitokoto.html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sketchfab.com/3d-models/grand-piano-4b1c5558df8c4775bdf017baf7ad543d" TargetMode="Externa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F76242-2CE2-BB65-E196-D73D325F36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３班の</a:t>
            </a:r>
            <a:r>
              <a:rPr kumimoji="1" lang="ja-JP" altLang="en-US"/>
              <a:t>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57C492D-97B8-4159-9256-528214D806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/>
              <a:t>3</a:t>
            </a:r>
            <a:r>
              <a:rPr lang="ja-JP" altLang="en-US"/>
              <a:t>班</a:t>
            </a:r>
            <a:endParaRPr lang="en-US" altLang="ja-JP"/>
          </a:p>
          <a:p>
            <a:r>
              <a:rPr lang="ja-JP" altLang="en-US"/>
              <a:t>杉野真央　沈沈　佐藤美優　服部真恋　高橋英志 </a:t>
            </a:r>
            <a:endParaRPr lang="ja-JP" altLang="en-US">
              <a:effectLst/>
            </a:endParaRPr>
          </a:p>
          <a:p>
            <a:endParaRPr lang="ja-JP" altLang="en-US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045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0A91D6-3066-BE50-6177-762EFEB96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75" y="402582"/>
            <a:ext cx="12380886" cy="2484429"/>
          </a:xfrm>
        </p:spPr>
        <p:txBody>
          <a:bodyPr>
            <a:noAutofit/>
          </a:bodyPr>
          <a:lstStyle/>
          <a:p>
            <a:r>
              <a:rPr lang="ja-JP" altLang="en-US" sz="5400" b="1">
                <a:latin typeface="STKaiti"/>
                <a:ea typeface="STKaiti"/>
                <a:cs typeface="Calibri"/>
              </a:rPr>
              <a:t>本</a:t>
            </a:r>
            <a:r>
              <a:rPr kumimoji="1" lang="ja-JP" altLang="en-US" sz="5400" b="1">
                <a:latin typeface="STKaiti"/>
                <a:ea typeface="STKaiti"/>
                <a:cs typeface="Calibri"/>
              </a:rPr>
              <a:t>当にうまくなくてはいけない</a:t>
            </a:r>
            <a:r>
              <a:rPr lang="ja-JP" altLang="en-US" sz="5400" b="1">
                <a:latin typeface="STKaiti"/>
                <a:ea typeface="STKaiti"/>
                <a:cs typeface="Calibri"/>
              </a:rPr>
              <a:t>?</a:t>
            </a:r>
            <a:r>
              <a:rPr kumimoji="1" lang="ja-JP" altLang="en-US" sz="5400" b="1">
                <a:latin typeface="STKaiti"/>
                <a:ea typeface="STKaiti"/>
                <a:cs typeface="Calibri"/>
              </a:rPr>
              <a:t>？</a:t>
            </a:r>
            <a:endParaRPr lang="ja-JP" altLang="en-US" sz="5400" b="1">
              <a:latin typeface="STKaiti"/>
              <a:ea typeface="STKaiti"/>
              <a:cs typeface="Calibri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9A6A5A-CC63-C21D-976E-FB07534B6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3" y="2124730"/>
            <a:ext cx="10669482" cy="3866623"/>
          </a:xfrm>
          <a:noFill/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endParaRPr lang="en" altLang="ja-JP"/>
          </a:p>
          <a:p>
            <a:r>
              <a:rPr lang="en-US" altLang="ja-JP">
                <a:ea typeface="ＭＳ Ｐ明朝"/>
              </a:rPr>
              <a:t>“</a:t>
            </a:r>
            <a:r>
              <a:rPr lang="ja-JP" altLang="en-US">
                <a:ea typeface="ＭＳ Ｐ明朝"/>
              </a:rPr>
              <a:t>やる気以前のダースベイダーのテーマ”</a:t>
            </a:r>
            <a:endParaRPr lang="en" altLang="ja-JP">
              <a:ea typeface="ＭＳ Ｐ明朝"/>
            </a:endParaRPr>
          </a:p>
          <a:p>
            <a:r>
              <a:rPr lang="ja-JP" altLang="en-US">
                <a:ea typeface="ＭＳ Ｐ明朝"/>
              </a:rPr>
              <a:t>ネットで</a:t>
            </a:r>
            <a:r>
              <a:rPr lang="en-US" altLang="ja-JP">
                <a:ea typeface="ＭＳ Ｐ明朝"/>
              </a:rPr>
              <a:t>900</a:t>
            </a:r>
            <a:r>
              <a:rPr lang="ja-JP" altLang="en-US">
                <a:ea typeface="ＭＳ Ｐ明朝"/>
              </a:rPr>
              <a:t>万回以上の視聴</a:t>
            </a:r>
            <a:endParaRPr lang="en-US" altLang="ja-JP">
              <a:ea typeface="ＭＳ Ｐ明朝"/>
            </a:endParaRPr>
          </a:p>
          <a:p>
            <a:r>
              <a:rPr lang="ja-JP" altLang="en-US"/>
              <a:t>面白いと僕の中でも話題に</a:t>
            </a:r>
            <a:endParaRPr lang="en-US" altLang="ja-JP"/>
          </a:p>
          <a:p>
            <a:r>
              <a:rPr lang="ja-JP" altLang="en-US">
                <a:ea typeface="ＭＳ Ｐ明朝"/>
              </a:rPr>
              <a:t>→演奏下手を逆手に取った楽器</a:t>
            </a:r>
            <a:endParaRPr lang="en-US" altLang="ja-JP">
              <a:ea typeface="ＭＳ Ｐ明朝"/>
            </a:endParaRPr>
          </a:p>
          <a:p>
            <a:endParaRPr kumimoji="1" lang="ja-JP" altLang="en-US"/>
          </a:p>
        </p:txBody>
      </p:sp>
      <p:pic>
        <p:nvPicPr>
          <p:cNvPr id="4" name="オンライン メディア 3" descr="やる気以前のダースベイダーのテーマ">
            <a:hlinkClick r:id="" action="ppaction://media"/>
            <a:extLst>
              <a:ext uri="{FF2B5EF4-FFF2-40B4-BE49-F238E27FC236}">
                <a16:creationId xmlns:a16="http://schemas.microsoft.com/office/drawing/2014/main" id="{C5E386FB-E865-3D60-D0C7-B24966DBA5C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991412" y="3395020"/>
            <a:ext cx="5183699" cy="292879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0CF0C91-AC1F-77EE-CB25-915DB8058C15}"/>
              </a:ext>
            </a:extLst>
          </p:cNvPr>
          <p:cNvSpPr txBox="1"/>
          <p:nvPr/>
        </p:nvSpPr>
        <p:spPr>
          <a:xfrm>
            <a:off x="7690576" y="2969234"/>
            <a:ext cx="331052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1050">
                <a:hlinkClick r:id="rId4"/>
              </a:rPr>
              <a:t>https://www.youtube.com/watch?v=fv_HObWMFKU</a:t>
            </a:r>
            <a:r>
              <a:rPr lang="ja-JP" altLang="en-US" sz="1050"/>
              <a:t>より</a:t>
            </a:r>
            <a:endParaRPr kumimoji="1" lang="ja-JP" altLang="en-US" sz="1050"/>
          </a:p>
        </p:txBody>
      </p:sp>
    </p:spTree>
    <p:extLst>
      <p:ext uri="{BB962C8B-B14F-4D97-AF65-F5344CB8AC3E}">
        <p14:creationId xmlns:p14="http://schemas.microsoft.com/office/powerpoint/2010/main" val="4247382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円/楕円 5">
            <a:extLst>
              <a:ext uri="{FF2B5EF4-FFF2-40B4-BE49-F238E27FC236}">
                <a16:creationId xmlns:a16="http://schemas.microsoft.com/office/drawing/2014/main" id="{55C1AB6A-CD8D-FED8-510F-B2BD0A2A12FF}"/>
              </a:ext>
            </a:extLst>
          </p:cNvPr>
          <p:cNvSpPr/>
          <p:nvPr/>
        </p:nvSpPr>
        <p:spPr>
          <a:xfrm>
            <a:off x="7890071" y="2985557"/>
            <a:ext cx="3798837" cy="3318936"/>
          </a:xfrm>
          <a:prstGeom prst="ellipse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Grayscale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glow rad="127000">
              <a:schemeClr val="bg1">
                <a:alpha val="0"/>
              </a:schemeClr>
            </a:glow>
            <a:outerShdw blurRad="50800" dist="50800" dir="5400000" sx="1000" sy="1000" algn="ctr" rotWithShape="0">
              <a:srgbClr val="000000"/>
            </a:outerShdw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E5AC5A7-8781-E151-3943-1BB439049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600" b="1">
                <a:latin typeface="STKaiti"/>
                <a:ea typeface="STKaiti"/>
                <a:cs typeface="Calibri"/>
              </a:rPr>
              <a:t>デザインの意味</a:t>
            </a:r>
            <a:endParaRPr kumimoji="1" lang="ja-JP" altLang="en-US" sz="66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557360F-5927-3C7D-D46F-E8D4F247B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143" y="2545026"/>
            <a:ext cx="12030068" cy="4307154"/>
          </a:xfrm>
        </p:spPr>
        <p:txBody>
          <a:bodyPr/>
          <a:lstStyle/>
          <a:p>
            <a:r>
              <a:rPr kumimoji="1" lang="ja-JP" altLang="en-US" sz="3600" b="1">
                <a:ea typeface="ＭＳ Ｐ明朝"/>
              </a:rPr>
              <a:t>フェルマータ</a:t>
            </a:r>
            <a:r>
              <a:rPr kumimoji="1" lang="en-US" altLang="ja-JP" sz="3600" b="1">
                <a:ea typeface="ＭＳ Ｐ明朝"/>
              </a:rPr>
              <a:t>(</a:t>
            </a:r>
            <a:r>
              <a:rPr kumimoji="1" lang="ja-JP" altLang="en-US" sz="3600" b="1">
                <a:ea typeface="ＭＳ Ｐ明朝"/>
              </a:rPr>
              <a:t>演奏記号）</a:t>
            </a:r>
            <a:endParaRPr lang="ja-JP" altLang="en-US" sz="3600" b="1">
              <a:ea typeface="ＭＳ Ｐ明朝"/>
            </a:endParaRPr>
          </a:p>
          <a:p>
            <a:pPr marL="0" indent="0">
              <a:buSzPct val="114999"/>
              <a:buNone/>
            </a:pPr>
            <a:r>
              <a:rPr kumimoji="1" lang="ja-JP" altLang="en-US" sz="2800">
                <a:ea typeface="ＭＳ Ｐ明朝"/>
              </a:rPr>
              <a:t>楽譜の特定</a:t>
            </a:r>
            <a:r>
              <a:rPr lang="ja-JP" altLang="en-US" sz="2800">
                <a:ea typeface="ＭＳ Ｐ明朝"/>
              </a:rPr>
              <a:t>部分だけ音や休止を</a:t>
            </a:r>
            <a:r>
              <a:rPr lang="ja-JP" altLang="en-US" sz="3200" b="1">
                <a:solidFill>
                  <a:srgbClr val="F2AE00"/>
                </a:solidFill>
                <a:ea typeface="ＭＳ Ｐ明朝"/>
              </a:rPr>
              <a:t>適当な長さに延長</a:t>
            </a:r>
            <a:r>
              <a:rPr lang="ja-JP" altLang="en-US" sz="2800">
                <a:ea typeface="ＭＳ Ｐ明朝"/>
              </a:rPr>
              <a:t>して演奏する。</a:t>
            </a:r>
            <a:endParaRPr lang="en-US" altLang="ja-JP" sz="2800">
              <a:ea typeface="ＭＳ Ｐ明朝"/>
            </a:endParaRPr>
          </a:p>
          <a:p>
            <a:pPr marL="0" indent="0">
              <a:buNone/>
            </a:pPr>
            <a:endParaRPr lang="en-US" altLang="ja-JP"/>
          </a:p>
          <a:p>
            <a:r>
              <a:rPr lang="ja-JP" altLang="en-US" sz="3200" b="1">
                <a:ea typeface="ＭＳ Ｐ明朝"/>
              </a:rPr>
              <a:t>　　→</a:t>
            </a:r>
            <a:r>
              <a:rPr lang="ja-JP" altLang="en-US" sz="3200">
                <a:ea typeface="ＭＳ Ｐ明朝"/>
              </a:rPr>
              <a:t>ユーザーの</a:t>
            </a:r>
            <a:r>
              <a:rPr lang="ja-JP" altLang="en-US" sz="3600" b="1">
                <a:solidFill>
                  <a:srgbClr val="0070C0"/>
                </a:solidFill>
                <a:ea typeface="ＭＳ Ｐ明朝"/>
              </a:rPr>
              <a:t>思い思いの演奏スタイル</a:t>
            </a:r>
            <a:endParaRPr lang="en-US" altLang="ja-JP" sz="3600" b="1">
              <a:solidFill>
                <a:srgbClr val="0070C0"/>
              </a:solidFill>
              <a:ea typeface="ＭＳ Ｐ明朝"/>
            </a:endParaRPr>
          </a:p>
        </p:txBody>
      </p:sp>
    </p:spTree>
    <p:extLst>
      <p:ext uri="{BB962C8B-B14F-4D97-AF65-F5344CB8AC3E}">
        <p14:creationId xmlns:p14="http://schemas.microsoft.com/office/powerpoint/2010/main" val="289328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 override="childStyl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661C48-661A-5999-A739-26EC6E3E4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kumimoji="1" lang="ja-JP" altLang="en-US" sz="6600" b="1">
                <a:latin typeface="STKaiti" panose="02010600040101010101" pitchFamily="2" charset="-122"/>
                <a:ea typeface="STKaiti" panose="02010600040101010101" pitchFamily="2" charset="-122"/>
              </a:rPr>
              <a:t>サービス</a:t>
            </a:r>
            <a:endParaRPr lang="ja-JP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7C27D5-8ABC-7996-42A0-71667B613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995" y="2628369"/>
            <a:ext cx="10898977" cy="3330842"/>
          </a:xfrm>
        </p:spPr>
        <p:txBody>
          <a:bodyPr>
            <a:normAutofit/>
          </a:bodyPr>
          <a:lstStyle/>
          <a:p>
            <a:r>
              <a:rPr kumimoji="1" lang="ja-JP" altLang="en-US" sz="2800">
                <a:solidFill>
                  <a:schemeClr val="tx1"/>
                </a:solidFill>
                <a:ea typeface="ＭＳ Ｐ明朝"/>
              </a:rPr>
              <a:t>専用サイト</a:t>
            </a:r>
            <a:endParaRPr lang="en-US" altLang="ja-JP" sz="2800">
              <a:solidFill>
                <a:schemeClr val="tx1"/>
              </a:solidFill>
              <a:ea typeface="ＭＳ Ｐ明朝"/>
            </a:endParaRPr>
          </a:p>
          <a:p>
            <a:pPr>
              <a:buSzPct val="114999"/>
            </a:pPr>
            <a:endParaRPr lang="ja-JP" altLang="en-US" sz="2800">
              <a:solidFill>
                <a:schemeClr val="tx1"/>
              </a:solidFill>
              <a:ea typeface="ＭＳ Ｐ明朝"/>
            </a:endParaRPr>
          </a:p>
          <a:p>
            <a:r>
              <a:rPr lang="ja-JP" altLang="en-US" sz="2800">
                <a:solidFill>
                  <a:schemeClr val="tx1"/>
                </a:solidFill>
                <a:ea typeface="ＭＳ Ｐ明朝"/>
              </a:rPr>
              <a:t>演奏動画をアップ</a:t>
            </a:r>
          </a:p>
          <a:p>
            <a:pPr marL="0" indent="0">
              <a:buSzPct val="114999"/>
              <a:buNone/>
            </a:pPr>
            <a:r>
              <a:rPr lang="ja-JP" altLang="en-US" sz="2800">
                <a:solidFill>
                  <a:schemeClr val="tx1"/>
                </a:solidFill>
                <a:ea typeface="ＭＳ Ｐ明朝"/>
              </a:rPr>
              <a:t>→あらゆる人の下手な演奏を</a:t>
            </a:r>
            <a:endParaRPr lang="ja-JP" sz="2800">
              <a:solidFill>
                <a:schemeClr val="tx1"/>
              </a:solidFill>
              <a:ea typeface="ＭＳ Ｐ明朝"/>
            </a:endParaRPr>
          </a:p>
          <a:p>
            <a:pPr marL="0" indent="0">
              <a:buSzPct val="114999"/>
              <a:buNone/>
            </a:pPr>
            <a:r>
              <a:rPr lang="ja-JP" altLang="en-US" sz="2800">
                <a:solidFill>
                  <a:schemeClr val="tx1"/>
                </a:solidFill>
                <a:ea typeface="ＭＳ Ｐ明朝"/>
              </a:rPr>
              <a:t>聴ける</a:t>
            </a:r>
            <a:endParaRPr lang="ja-JP" sz="2800">
              <a:solidFill>
                <a:schemeClr val="tx1"/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ABFE7F4-286A-BB92-B408-CBBAE29C976E}"/>
              </a:ext>
            </a:extLst>
          </p:cNvPr>
          <p:cNvSpPr/>
          <p:nvPr/>
        </p:nvSpPr>
        <p:spPr>
          <a:xfrm>
            <a:off x="6788360" y="179076"/>
            <a:ext cx="4646414" cy="65767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pic>
        <p:nvPicPr>
          <p:cNvPr id="7" name="図 6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E4325B59-0B5A-CFEA-DFAC-3589F0203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616" y="179076"/>
            <a:ext cx="4727599" cy="667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611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0FB9B0-9C70-9F6A-5E90-2A50DF173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b="1">
                <a:latin typeface="STKaiti"/>
                <a:ea typeface="STKaiti"/>
              </a:rPr>
              <a:t>つまり、ふぇるま</a:t>
            </a:r>
            <a:r>
              <a:rPr lang="ja-JP" altLang="en-US" b="1">
                <a:latin typeface="STKaiti"/>
                <a:ea typeface="STKaiti"/>
              </a:rPr>
              <a:t>～</a:t>
            </a:r>
            <a:r>
              <a:rPr kumimoji="1" lang="ja-JP" altLang="en-US" b="1">
                <a:latin typeface="STKaiti"/>
                <a:ea typeface="STKaiti"/>
              </a:rPr>
              <a:t>たとは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355AD6-70EF-FD84-7042-CC6B7B122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sz="2800">
                <a:ea typeface="ＭＳ Ｐ明朝"/>
              </a:rPr>
              <a:t>自信の無い人にも始めやすい</a:t>
            </a:r>
            <a:endParaRPr lang="en-US" altLang="ja-JP" sz="2800">
              <a:ea typeface="ＭＳ Ｐ明朝"/>
            </a:endParaRPr>
          </a:p>
          <a:p>
            <a:r>
              <a:rPr lang="ja-JP" altLang="en-US" sz="2800">
                <a:ea typeface="ＭＳ Ｐ明朝"/>
              </a:rPr>
              <a:t>もう挫折することはない！</a:t>
            </a:r>
            <a:endParaRPr lang="en-US" altLang="ja-JP" sz="2800">
              <a:ea typeface="ＭＳ Ｐ明朝"/>
            </a:endParaRPr>
          </a:p>
          <a:p>
            <a:r>
              <a:rPr lang="ja-JP" altLang="en-US" sz="2800">
                <a:ea typeface="ＭＳ Ｐ明朝"/>
              </a:rPr>
              <a:t>特別な練習なしで誰もが手軽に平等に楽しめる</a:t>
            </a:r>
            <a:endParaRPr lang="en-US" altLang="ja-JP" sz="2800">
              <a:ea typeface="ＭＳ Ｐ明朝"/>
            </a:endParaRPr>
          </a:p>
          <a:p>
            <a:endParaRPr lang="ja-JP" altLang="en-US" sz="2800">
              <a:ea typeface="ＭＳ Ｐ明朝"/>
            </a:endParaRPr>
          </a:p>
        </p:txBody>
      </p:sp>
    </p:spTree>
    <p:extLst>
      <p:ext uri="{BB962C8B-B14F-4D97-AF65-F5344CB8AC3E}">
        <p14:creationId xmlns:p14="http://schemas.microsoft.com/office/powerpoint/2010/main" val="3348275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0FB9B0-9C70-9F6A-5E90-2A50DF173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>
                <a:latin typeface="STKaiti" panose="02010600040101010101" pitchFamily="2" charset="-122"/>
                <a:ea typeface="STKaiti" panose="02010600040101010101" pitchFamily="2" charset="-122"/>
              </a:rPr>
              <a:t>まとめ</a:t>
            </a:r>
            <a:endParaRPr kumimoji="1" lang="ja-JP" altLang="en-US" sz="6600" b="1">
              <a:latin typeface="STKaiti" panose="02010600040101010101" pitchFamily="2" charset="-122"/>
              <a:ea typeface="STKaiti" panose="02010600040101010101" pitchFamily="2" charset="-122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355AD6-70EF-FD84-7042-CC6B7B122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思い（大変だった！）</a:t>
            </a:r>
            <a:endParaRPr kumimoji="1" lang="en-US" altLang="ja-JP"/>
          </a:p>
          <a:p>
            <a:r>
              <a:rPr lang="en-US" altLang="ja-JP">
                <a:ea typeface="ＭＳ Ｐ明朝"/>
              </a:rPr>
              <a:t>IOT</a:t>
            </a:r>
            <a:r>
              <a:rPr lang="ja-JP" altLang="en-US">
                <a:ea typeface="ＭＳ Ｐ明朝"/>
              </a:rPr>
              <a:t>技術と絡めることで、可能性が広がると思った。</a:t>
            </a:r>
          </a:p>
          <a:p>
            <a:pPr>
              <a:buSzPct val="114999"/>
            </a:pPr>
            <a:r>
              <a:rPr lang="ja-JP" altLang="en-US">
                <a:ea typeface="ＭＳ Ｐ明朝"/>
              </a:rPr>
              <a:t>自分たちの思いを作品にできたのがよかったと思った。</a:t>
            </a:r>
          </a:p>
          <a:p>
            <a:pPr>
              <a:buSzPct val="114999"/>
            </a:pPr>
            <a:endParaRPr lang="ja-JP" altLang="en-US">
              <a:ea typeface="ＭＳ Ｐ明朝"/>
            </a:endParaRPr>
          </a:p>
          <a:p>
            <a:pPr>
              <a:buSzPct val="114999"/>
            </a:pPr>
            <a:endParaRPr lang="ja-JP" altLang="en-US">
              <a:ea typeface="ＭＳ Ｐ明朝"/>
            </a:endParaRPr>
          </a:p>
        </p:txBody>
      </p:sp>
    </p:spTree>
    <p:extLst>
      <p:ext uri="{BB962C8B-B14F-4D97-AF65-F5344CB8AC3E}">
        <p14:creationId xmlns:p14="http://schemas.microsoft.com/office/powerpoint/2010/main" val="2277093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5E3CF8B-6090-4FFC-B9BE-6FF60AEE4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444405B-FBD8-46A8-84D6-CE7278014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680E743-9A44-4A46-B4E2-05102C7E0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FC08489-1CDB-451C-89EB-FCD6DFAA7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D836C16D-4D7C-A3D8-37A4-0EDE238E1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770" y="1041401"/>
            <a:ext cx="4538526" cy="234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altLang="en-US" sz="5400"/>
              <a:t>ふぇるま</a:t>
            </a:r>
            <a:r>
              <a:rPr kumimoji="1" lang="en-US" altLang="ja-JP" sz="5400"/>
              <a:t>〜</a:t>
            </a:r>
            <a:r>
              <a:rPr kumimoji="1" lang="ja-JP" altLang="en-US" sz="5400"/>
              <a:t>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2C4E86F-3383-7E07-405E-69B056B47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045" y="3657596"/>
            <a:ext cx="4513252" cy="19334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ja-JP" altLang="en-US" sz="2100">
                <a:solidFill>
                  <a:schemeClr val="tx1"/>
                </a:solidFill>
              </a:rPr>
              <a:t>ざっくりいうと。。。</a:t>
            </a:r>
            <a:endParaRPr lang="en-US" altLang="ja-JP" sz="21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ja-JP" altLang="en-US" sz="2100">
                <a:solidFill>
                  <a:schemeClr val="tx1"/>
                </a:solidFill>
              </a:rPr>
              <a:t>新感覚</a:t>
            </a:r>
            <a:r>
              <a:rPr kumimoji="1" lang="ja-JP" altLang="en-US" sz="2100">
                <a:solidFill>
                  <a:schemeClr val="tx1"/>
                </a:solidFill>
              </a:rPr>
              <a:t>！</a:t>
            </a:r>
            <a:endParaRPr kumimoji="1" lang="en-US" altLang="ja-JP" sz="21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ja-JP" altLang="en-US" sz="2100">
                <a:solidFill>
                  <a:schemeClr val="tx1"/>
                </a:solidFill>
                <a:ea typeface="ＭＳ Ｐ明朝"/>
              </a:rPr>
              <a:t>覚えなくていい</a:t>
            </a:r>
            <a:endParaRPr lang="en-US" altLang="ja-JP" sz="2100" dirty="0">
              <a:solidFill>
                <a:schemeClr val="tx1"/>
              </a:solidFill>
              <a:ea typeface="ＭＳ Ｐ明朝"/>
            </a:endParaRPr>
          </a:p>
          <a:p>
            <a:pPr marL="0" indent="0" algn="ctr">
              <a:buNone/>
            </a:pPr>
            <a:r>
              <a:rPr lang="ja-JP" altLang="en-US" sz="2100">
                <a:solidFill>
                  <a:schemeClr val="tx1"/>
                </a:solidFill>
                <a:ea typeface="ＭＳ Ｐ明朝"/>
              </a:rPr>
              <a:t>ユルい楽器！</a:t>
            </a:r>
            <a:endParaRPr lang="en-US" altLang="ja-JP" sz="2100" dirty="0">
              <a:solidFill>
                <a:schemeClr val="tx1"/>
              </a:solidFill>
              <a:ea typeface="ＭＳ Ｐ明朝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36B6C5D-2D8C-471E-8825-4A31EF8EA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4976494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B2031FF-AB61-4DC6-AC14-F6D1B4ACF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770" y="3522131"/>
            <a:ext cx="452063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図 5" descr="人, 座る, テーブル, 女性 が含まれている画像&#10;&#10;説明は自動で生成されたものです">
            <a:extLst>
              <a:ext uri="{FF2B5EF4-FFF2-40B4-BE49-F238E27FC236}">
                <a16:creationId xmlns:a16="http://schemas.microsoft.com/office/drawing/2014/main" id="{9B6D7650-629B-BC0D-FCF7-70C790962B7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178" r="-509" b="33855"/>
          <a:stretch/>
        </p:blipFill>
        <p:spPr>
          <a:xfrm>
            <a:off x="1354428" y="1213010"/>
            <a:ext cx="4448938" cy="42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793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947981-6491-67E4-C71D-9AC5AC119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sz="6600" b="1">
                <a:latin typeface="Meiryo"/>
                <a:ea typeface="STKaiti"/>
                <a:cs typeface="Calibri"/>
              </a:rPr>
              <a:t>(</a:t>
            </a:r>
            <a:r>
              <a:rPr lang="en-US" altLang="ja-JP" sz="6600" b="1" err="1">
                <a:latin typeface="Meiryo"/>
                <a:ea typeface="STKaiti"/>
                <a:cs typeface="Calibri"/>
              </a:rPr>
              <a:t>ふぇるま～た</a:t>
            </a:r>
            <a:r>
              <a:rPr lang="ja-JP" altLang="en-US" sz="6600" b="1">
                <a:latin typeface="Meiryo"/>
                <a:ea typeface="Meiryo"/>
                <a:cs typeface="Calibri"/>
              </a:rPr>
              <a:t>）</a:t>
            </a:r>
            <a:r>
              <a:rPr lang="ja-JP" altLang="en-US" sz="6600" b="1">
                <a:latin typeface="STKaiti"/>
                <a:ea typeface="STKaiti"/>
                <a:cs typeface="Calibri"/>
              </a:rPr>
              <a:t>のポイント</a:t>
            </a:r>
            <a:endParaRPr lang="en-US" altLang="ja-JP" sz="6600" b="1">
              <a:latin typeface="STKaiti"/>
              <a:ea typeface="STKaiti"/>
              <a:cs typeface="Calibri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D27833-69B6-81A1-DACB-1BE3D60F0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621" y="2759338"/>
            <a:ext cx="11113288" cy="4223810"/>
          </a:xfrm>
        </p:spPr>
        <p:txBody>
          <a:bodyPr/>
          <a:lstStyle/>
          <a:p>
            <a:r>
              <a:rPr kumimoji="1" lang="ja-JP" altLang="en-US" sz="4000">
                <a:ea typeface="ＭＳ Ｐ明朝"/>
              </a:rPr>
              <a:t>誰でも弾ける</a:t>
            </a:r>
            <a:endParaRPr lang="en-US" altLang="ja-JP" sz="4000">
              <a:ea typeface="ＭＳ Ｐ明朝"/>
            </a:endParaRPr>
          </a:p>
          <a:p>
            <a:r>
              <a:rPr lang="ja-JP" altLang="en-US" sz="4000">
                <a:solidFill>
                  <a:schemeClr val="tx1"/>
                </a:solidFill>
                <a:ea typeface="ＭＳ Ｐ明朝"/>
              </a:rPr>
              <a:t>聞こえない人・演奏できない人でも楽しめる</a:t>
            </a:r>
            <a:endParaRPr lang="en-US" altLang="ja-JP" sz="4000">
              <a:solidFill>
                <a:schemeClr val="tx1"/>
              </a:solidFill>
              <a:ea typeface="ＭＳ Ｐ明朝"/>
            </a:endParaRPr>
          </a:p>
          <a:p>
            <a:r>
              <a:rPr lang="ja-JP" altLang="en-US" sz="4000">
                <a:ea typeface="ＭＳ Ｐ明朝"/>
              </a:rPr>
              <a:t>デザイン（後で説明するヨ！）</a:t>
            </a:r>
            <a:endParaRPr lang="en-US" altLang="ja-JP" sz="4000">
              <a:ea typeface="ＭＳ Ｐ明朝"/>
            </a:endParaRPr>
          </a:p>
          <a:p>
            <a:endParaRPr lang="ja-JP" sz="4000">
              <a:solidFill>
                <a:schemeClr val="tx1"/>
              </a:solidFill>
              <a:ea typeface="ＭＳ Ｐ明朝"/>
            </a:endParaRPr>
          </a:p>
        </p:txBody>
      </p:sp>
    </p:spTree>
    <p:extLst>
      <p:ext uri="{BB962C8B-B14F-4D97-AF65-F5344CB8AC3E}">
        <p14:creationId xmlns:p14="http://schemas.microsoft.com/office/powerpoint/2010/main" val="34623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AC7046-C5E0-734E-275F-0DE0B5A68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>
                <a:latin typeface="STKaiti"/>
                <a:ea typeface="STKaiti"/>
                <a:cs typeface="Calibri"/>
              </a:rPr>
              <a:t>誰でも弾ける</a:t>
            </a:r>
            <a:endParaRPr kumimoji="1" lang="ja-JP" altLang="en-US" sz="66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FAB80BF-99EE-0E31-0BEF-7D319728D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963" y="2830776"/>
            <a:ext cx="9601196" cy="3318936"/>
          </a:xfrm>
        </p:spPr>
        <p:txBody>
          <a:bodyPr>
            <a:normAutofit/>
          </a:bodyPr>
          <a:lstStyle/>
          <a:p>
            <a:r>
              <a:rPr lang="ja-JP" altLang="en-US" sz="4800" b="1">
                <a:ea typeface="ＭＳ Ｐ明朝"/>
              </a:rPr>
              <a:t>握力</a:t>
            </a:r>
            <a:r>
              <a:rPr lang="ja-JP" altLang="en-US" sz="4800">
                <a:ea typeface="ＭＳ Ｐ明朝"/>
              </a:rPr>
              <a:t>で音程調整</a:t>
            </a:r>
          </a:p>
        </p:txBody>
      </p:sp>
      <p:pic>
        <p:nvPicPr>
          <p:cNvPr id="7" name="図 7" descr="Free Images : man, person, running, male, muscle, senior citizen, caricature, effort ...">
            <a:extLst>
              <a:ext uri="{FF2B5EF4-FFF2-40B4-BE49-F238E27FC236}">
                <a16:creationId xmlns:a16="http://schemas.microsoft.com/office/drawing/2014/main" id="{BC533D67-C3BE-E367-41A1-8FF730AB3A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07" r="287" b="815"/>
          <a:stretch/>
        </p:blipFill>
        <p:spPr>
          <a:xfrm>
            <a:off x="6546057" y="2471928"/>
            <a:ext cx="4625215" cy="37826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図 5" descr="おもちゃ, 持つ, 男, 挿絵 が含まれている画像&#10;&#10;自動的に生成された説明">
            <a:extLst>
              <a:ext uri="{FF2B5EF4-FFF2-40B4-BE49-F238E27FC236}">
                <a16:creationId xmlns:a16="http://schemas.microsoft.com/office/drawing/2014/main" id="{6E648305-2A83-4F3B-B2EA-0D5C238BB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4377" y="3793688"/>
            <a:ext cx="2314270" cy="231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559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3B8847-F733-6DD2-B631-5AB93BEAA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sz="6600" b="1">
                <a:latin typeface="STKaiti" panose="02010600040101010101" pitchFamily="2" charset="-122"/>
                <a:ea typeface="STKaiti" panose="02010600040101010101" pitchFamily="2" charset="-122"/>
              </a:rPr>
              <a:t>弾く人以外の人のために</a:t>
            </a:r>
            <a:r>
              <a:rPr kumimoji="1" lang="en-US" altLang="ja-JP" sz="6600" b="1">
                <a:latin typeface="STKaiti" panose="02010600040101010101" pitchFamily="2" charset="-122"/>
                <a:ea typeface="STKaiti" panose="02010600040101010101" pitchFamily="2" charset="-122"/>
              </a:rPr>
              <a:t>…</a:t>
            </a:r>
            <a:endParaRPr kumimoji="1" lang="ja-JP" altLang="en-US" sz="6600" b="1">
              <a:latin typeface="STKaiti" panose="02010600040101010101" pitchFamily="2" charset="-122"/>
              <a:ea typeface="STKaiti" panose="02010600040101010101" pitchFamily="2" charset="-122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54BAADF-8A53-04EE-6749-71D3D5A42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496" y="2902213"/>
            <a:ext cx="10589413" cy="3580873"/>
          </a:xfrm>
        </p:spPr>
        <p:txBody>
          <a:bodyPr>
            <a:normAutofit/>
          </a:bodyPr>
          <a:lstStyle/>
          <a:p>
            <a:r>
              <a:rPr lang="ja-JP" altLang="en-US" sz="4000">
                <a:solidFill>
                  <a:schemeClr val="tx1"/>
                </a:solidFill>
                <a:ea typeface="ＭＳ Ｐ明朝"/>
              </a:rPr>
              <a:t>聞こえない人・演奏できない人が楽しむには？</a:t>
            </a:r>
          </a:p>
          <a:p>
            <a:pPr marL="0" indent="0">
              <a:buNone/>
            </a:pPr>
            <a:r>
              <a:rPr kumimoji="1" lang="ja-JP" altLang="en-US" sz="4000">
                <a:solidFill>
                  <a:schemeClr val="tx1"/>
                </a:solidFill>
                <a:ea typeface="ＭＳ Ｐ明朝"/>
              </a:rPr>
              <a:t>→演奏時と連動する</a:t>
            </a:r>
            <a:r>
              <a:rPr kumimoji="1" lang="en-US" altLang="ja-JP" sz="4000" b="1" err="1">
                <a:solidFill>
                  <a:schemeClr val="tx1"/>
                </a:solidFill>
                <a:ea typeface="ＭＳ Ｐ明朝"/>
              </a:rPr>
              <a:t>LED</a:t>
            </a:r>
            <a:r>
              <a:rPr lang="en-US" altLang="ja-JP" sz="4000" b="1" err="1">
                <a:solidFill>
                  <a:schemeClr val="tx1"/>
                </a:solidFill>
                <a:ea typeface="ＭＳ Ｐ明朝"/>
              </a:rPr>
              <a:t>モード</a:t>
            </a:r>
            <a:endParaRPr lang="en-US" altLang="ja-JP" sz="4000" b="1">
              <a:solidFill>
                <a:schemeClr val="tx1"/>
              </a:solidFill>
              <a:ea typeface="ＭＳ Ｐ明朝"/>
            </a:endParaRPr>
          </a:p>
          <a:p>
            <a:endParaRPr lang="ja-JP" altLang="en-US" sz="4000">
              <a:ea typeface="ＭＳ Ｐ明朝"/>
            </a:endParaRPr>
          </a:p>
        </p:txBody>
      </p:sp>
    </p:spTree>
    <p:extLst>
      <p:ext uri="{BB962C8B-B14F-4D97-AF65-F5344CB8AC3E}">
        <p14:creationId xmlns:p14="http://schemas.microsoft.com/office/powerpoint/2010/main" val="2865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E49BFA-F6A3-8709-CA75-1B1783C91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345" y="982132"/>
            <a:ext cx="9601196" cy="1303867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262626"/>
                </a:solidFill>
              </a:rPr>
              <a:t>なぜ楽器なのか？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566090E-A300-4975-327E-4A64545BE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683" y="2868171"/>
            <a:ext cx="9601196" cy="3318936"/>
          </a:xfrm>
        </p:spPr>
        <p:txBody>
          <a:bodyPr/>
          <a:lstStyle/>
          <a:p>
            <a:r>
              <a:rPr lang="ja-JP" altLang="en-US" sz="4000">
                <a:ea typeface="ＭＳ Ｐ明朝"/>
              </a:rPr>
              <a:t>楽器ブーム（お家時間充実からの趣味）</a:t>
            </a:r>
            <a:endParaRPr lang="en-US" altLang="ja-JP" sz="4000">
              <a:ea typeface="ＭＳ Ｐ明朝"/>
            </a:endParaRPr>
          </a:p>
          <a:p>
            <a:r>
              <a:rPr lang="ja-JP" altLang="en-US" sz="4000">
                <a:ea typeface="ＭＳ Ｐ明朝"/>
              </a:rPr>
              <a:t>楽器演奏は上手くなくてはいけない？</a:t>
            </a:r>
            <a:endParaRPr lang="en-US" altLang="ja-JP" sz="4000">
              <a:ea typeface="ＭＳ Ｐ明朝"/>
            </a:endParaRPr>
          </a:p>
          <a:p>
            <a:endParaRPr lang="ja-JP" altLang="en-US" sz="4000">
              <a:ea typeface="ＭＳ Ｐ明朝"/>
            </a:endParaRPr>
          </a:p>
        </p:txBody>
      </p:sp>
    </p:spTree>
    <p:extLst>
      <p:ext uri="{BB962C8B-B14F-4D97-AF65-F5344CB8AC3E}">
        <p14:creationId xmlns:p14="http://schemas.microsoft.com/office/powerpoint/2010/main" val="3233049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D6A0D3-8F48-0EA0-95E7-8FF4F5A35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132" y="1903579"/>
            <a:ext cx="4866467" cy="72977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sz="6600" b="1">
                <a:latin typeface="STKaiti"/>
                <a:ea typeface="STKaiti"/>
              </a:rPr>
              <a:t>楽器ブーム</a:t>
            </a:r>
            <a:br>
              <a:rPr lang="en-US" altLang="ja-JP" sz="4800" b="1">
                <a:latin typeface="STKaiti"/>
              </a:rPr>
            </a:b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B91744-1009-D7D6-9359-ED96EBE5E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872" y="2478640"/>
            <a:ext cx="4561497" cy="3756997"/>
          </a:xfrm>
        </p:spPr>
        <p:txBody>
          <a:bodyPr>
            <a:normAutofit/>
          </a:bodyPr>
          <a:lstStyle/>
          <a:p>
            <a:endParaRPr lang="en" altLang="ja-JP" sz="2600"/>
          </a:p>
          <a:p>
            <a:r>
              <a:rPr lang="ja-JP" altLang="en-US" sz="2600" b="1">
                <a:solidFill>
                  <a:srgbClr val="FFC000"/>
                </a:solidFill>
                <a:latin typeface="ＭＳ Ｐ明朝"/>
                <a:ea typeface="ＭＳ Ｐ明朝"/>
              </a:rPr>
              <a:t>コロナ禍</a:t>
            </a:r>
            <a:endParaRPr lang="en" altLang="ja-JP" sz="2600" b="1">
              <a:solidFill>
                <a:srgbClr val="FFC000"/>
              </a:solidFill>
              <a:latin typeface="ＭＳ Ｐ明朝"/>
              <a:ea typeface="ＭＳ Ｐ明朝"/>
            </a:endParaRPr>
          </a:p>
          <a:p>
            <a:pPr marL="0" indent="0">
              <a:buSzPct val="114999"/>
              <a:buNone/>
            </a:pPr>
            <a:r>
              <a:rPr lang="ja-JP" altLang="en-US" sz="2600" b="1">
                <a:solidFill>
                  <a:srgbClr val="FFC000"/>
                </a:solidFill>
                <a:latin typeface="ＭＳ Ｐ明朝"/>
                <a:ea typeface="ＭＳ Ｐ明朝"/>
              </a:rPr>
              <a:t>→</a:t>
            </a:r>
            <a:r>
              <a:rPr lang="ja-JP" altLang="en-US" sz="2600">
                <a:latin typeface="ＭＳ Ｐ明朝"/>
                <a:ea typeface="ＭＳ Ｐ明朝"/>
              </a:rPr>
              <a:t>お家時間充実からの趣味</a:t>
            </a:r>
            <a:endParaRPr lang="en" altLang="ja-JP" sz="2600">
              <a:latin typeface="ＭＳ Ｐ明朝"/>
              <a:ea typeface="ＭＳ Ｐ明朝"/>
            </a:endParaRPr>
          </a:p>
          <a:p>
            <a:pPr marL="0" indent="0">
              <a:buNone/>
            </a:pPr>
            <a:r>
              <a:rPr lang="ja-JP" altLang="en-US" sz="2600">
                <a:latin typeface="+mn-ea"/>
              </a:rPr>
              <a:t>実際、楽器の家計消費状況はコロナ前と比較して向上。（</a:t>
            </a:r>
            <a:r>
              <a:rPr lang="en-US" altLang="ja-JP" sz="2600">
                <a:latin typeface="+mn-ea"/>
              </a:rPr>
              <a:t>※</a:t>
            </a:r>
            <a:r>
              <a:rPr lang="ja-JP" altLang="en-US" sz="2600">
                <a:latin typeface="+mn-ea"/>
              </a:rPr>
              <a:t>１）</a:t>
            </a:r>
            <a:r>
              <a:rPr lang="en" altLang="ja-JP" sz="2600">
                <a:latin typeface="ＭＳ Ｐ明朝"/>
                <a:ea typeface="ＭＳ Ｐ明朝"/>
              </a:rPr>
              <a:t>　</a:t>
            </a:r>
            <a:r>
              <a:rPr lang="en" altLang="ja-JP" sz="3800">
                <a:latin typeface="ＭＳ Ｐ明朝"/>
                <a:ea typeface="ＭＳ Ｐ明朝"/>
              </a:rPr>
              <a:t>　　　　　　　　　　　　　</a:t>
            </a:r>
          </a:p>
        </p:txBody>
      </p:sp>
      <p:pic>
        <p:nvPicPr>
          <p:cNvPr id="4" name="図 4" descr="ヴァイオリン 楽器 クラシック · Pixabayの無料写真">
            <a:extLst>
              <a:ext uri="{FF2B5EF4-FFF2-40B4-BE49-F238E27FC236}">
                <a16:creationId xmlns:a16="http://schemas.microsoft.com/office/drawing/2014/main" id="{9DD7EF4D-BADD-7CCF-EBCA-6B67586955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342" r="2135" b="12299"/>
          <a:stretch/>
        </p:blipFill>
        <p:spPr>
          <a:xfrm rot="2141459">
            <a:off x="9632774" y="1128510"/>
            <a:ext cx="2002305" cy="829908"/>
          </a:xfrm>
          <a:prstGeom prst="rect">
            <a:avLst/>
          </a:prstGeom>
        </p:spPr>
      </p:pic>
      <p:pic>
        <p:nvPicPr>
          <p:cNvPr id="5" name="図 5">
            <a:extLst>
              <a:ext uri="{FF2B5EF4-FFF2-40B4-BE49-F238E27FC236}">
                <a16:creationId xmlns:a16="http://schemas.microsoft.com/office/drawing/2014/main" id="{952CEC76-6C56-E5E5-93D3-A078462E92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463" b="90278" l="21250" r="81146">
                        <a14:foregroundMark x1="67604" y1="84630" x2="69115" y2="86574"/>
                        <a14:foregroundMark x1="68385" y1="90093" x2="67865" y2="90370"/>
                        <a14:foregroundMark x1="78177" y1="71389" x2="78177" y2="71389"/>
                        <a14:foregroundMark x1="78906" y1="60741" x2="78906" y2="60741"/>
                        <a14:foregroundMark x1="81146" y1="61204" x2="81146" y2="61204"/>
                        <a14:foregroundMark x1="23229" y1="42407" x2="23229" y2="42407"/>
                        <a14:foregroundMark x1="22760" y1="27685" x2="22760" y2="27685"/>
                        <a14:foregroundMark x1="21250" y1="43333" x2="21250" y2="43333"/>
                        <a14:foregroundMark x1="22760" y1="38981" x2="22760" y2="38981"/>
                        <a14:foregroundMark x1="22760" y1="38796" x2="22760" y2="38796"/>
                        <a14:foregroundMark x1="22396" y1="38796" x2="22396" y2="38796"/>
                        <a14:foregroundMark x1="23594" y1="37870" x2="23594" y2="37870"/>
                        <a14:foregroundMark x1="53229" y1="16944" x2="53229" y2="16944"/>
                        <a14:foregroundMark x1="52396" y1="16296" x2="52396" y2="16296"/>
                        <a14:foregroundMark x1="52969" y1="16296" x2="52969" y2="16296"/>
                        <a14:foregroundMark x1="48108" y1="16767" x2="45885" y2="17037"/>
                        <a14:foregroundMark x1="51979" y1="16296" x2="50126" y2="16521"/>
                        <a14:foregroundMark x1="52637" y1="16102" x2="56198" y2="16574"/>
                        <a14:foregroundMark x1="42396" y1="18519" x2="48594" y2="16944"/>
                        <a14:foregroundMark x1="50052" y1="16389" x2="50052" y2="16389"/>
                        <a14:foregroundMark x1="46875" y1="16389" x2="46875" y2="16389"/>
                        <a14:foregroundMark x1="46927" y1="16389" x2="46927" y2="16389"/>
                        <a14:foregroundMark x1="47552" y1="16389" x2="48125" y2="16574"/>
                        <a14:foregroundMark x1="48438" y1="16389" x2="50573" y2="16667"/>
                        <a14:foregroundMark x1="47656" y1="16574" x2="48229" y2="16667"/>
                        <a14:backgroundMark x1="53958" y1="14722" x2="48021" y2="14907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7466" t="8589" r="16096" b="5521"/>
          <a:stretch/>
        </p:blipFill>
        <p:spPr>
          <a:xfrm>
            <a:off x="7032997" y="486128"/>
            <a:ext cx="2036848" cy="1476750"/>
          </a:xfrm>
          <a:prstGeom prst="rect">
            <a:avLst/>
          </a:prstGeom>
        </p:spPr>
      </p:pic>
      <p:pic>
        <p:nvPicPr>
          <p:cNvPr id="6" name="図 5" descr="グラフ&#10;&#10;自動的に生成された説明">
            <a:extLst>
              <a:ext uri="{FF2B5EF4-FFF2-40B4-BE49-F238E27FC236}">
                <a16:creationId xmlns:a16="http://schemas.microsoft.com/office/drawing/2014/main" id="{EA246EC4-DF27-B599-F803-7A047789C4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0093" y="2478641"/>
            <a:ext cx="5605487" cy="3756997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A2D4C93-082E-3201-6626-DDF30905D426}"/>
              </a:ext>
            </a:extLst>
          </p:cNvPr>
          <p:cNvSpPr txBox="1"/>
          <p:nvPr/>
        </p:nvSpPr>
        <p:spPr>
          <a:xfrm>
            <a:off x="550503" y="5373859"/>
            <a:ext cx="52116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>
                <a:solidFill>
                  <a:srgbClr val="333333"/>
                </a:solidFill>
                <a:latin typeface="Arial" panose="020B0604020202020204" pitchFamily="34" charset="0"/>
                <a:ea typeface="メイリオ" panose="020B0604030504040204" pitchFamily="34" charset="-128"/>
              </a:rPr>
              <a:t>※</a:t>
            </a:r>
            <a:r>
              <a:rPr lang="ja-JP" altLang="en-US" sz="800">
                <a:solidFill>
                  <a:srgbClr val="333333"/>
                </a:solidFill>
                <a:latin typeface="Arial" panose="020B0604020202020204" pitchFamily="34" charset="0"/>
                <a:ea typeface="メイリオ" panose="020B0604030504040204" pitchFamily="34" charset="-128"/>
              </a:rPr>
              <a:t>１</a:t>
            </a:r>
            <a:endParaRPr kumimoji="1" lang="es-ES" altLang="ja-JP" sz="800">
              <a:hlinkClick r:id="rId7"/>
            </a:endParaRPr>
          </a:p>
          <a:p>
            <a:r>
              <a:rPr kumimoji="1" lang="es-ES" altLang="ja-JP" sz="800">
                <a:hlinkClick r:id="rId7"/>
              </a:rPr>
              <a:t>https://www.meti.go.jp/statistics/toppage/report/minikaisetsu/hitokoto_kako/20210528hitokoto.html</a:t>
            </a:r>
            <a:endParaRPr kumimoji="1" lang="es-ES" altLang="ja-JP" sz="80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en-US" sz="800">
                <a:solidFill>
                  <a:srgbClr val="333333"/>
                </a:solidFill>
                <a:latin typeface="Arial" panose="020B0604020202020204" pitchFamily="34" charset="0"/>
                <a:ea typeface="メイリオ" panose="020B0604030504040204" pitchFamily="34" charset="-128"/>
              </a:rPr>
              <a:t>経済産業省</a:t>
            </a:r>
            <a:r>
              <a:rPr lang="en-US" altLang="ja-JP" sz="800">
                <a:solidFill>
                  <a:srgbClr val="333333"/>
                </a:solidFill>
                <a:latin typeface="Arial" panose="020B0604020202020204" pitchFamily="34" charset="0"/>
                <a:ea typeface="メイリオ" panose="020B0604030504040204" pitchFamily="34" charset="-128"/>
              </a:rPr>
              <a:t>HP</a:t>
            </a:r>
            <a:r>
              <a:rPr lang="ja-JP" altLang="en-US" sz="800">
                <a:solidFill>
                  <a:srgbClr val="333333"/>
                </a:solidFill>
                <a:latin typeface="Arial" panose="020B0604020202020204" pitchFamily="34" charset="0"/>
                <a:ea typeface="メイリオ" panose="020B0604030504040204" pitchFamily="34" charset="-128"/>
              </a:rPr>
              <a:t>経済解説室ひと言解説室</a:t>
            </a:r>
            <a:endParaRPr lang="en-US" altLang="ja-JP" sz="800">
              <a:solidFill>
                <a:srgbClr val="333333"/>
              </a:solidFill>
              <a:latin typeface="Arial" panose="020B0604020202020204" pitchFamily="34" charset="0"/>
              <a:ea typeface="メイリオ" panose="020B0604030504040204" pitchFamily="34" charset="-128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ja-JP" sz="800">
                <a:solidFill>
                  <a:srgbClr val="333333"/>
                </a:solidFill>
                <a:latin typeface="Arial" panose="020B0604020202020204" pitchFamily="34" charset="0"/>
                <a:ea typeface="メイリオ" panose="020B0604030504040204" pitchFamily="34" charset="-128"/>
              </a:rPr>
              <a:t>みなさんはどのように過ごしていますか？；コロナ禍で増えたおうち時間、楽器を楽しむ方が増えたようです</a:t>
            </a:r>
          </a:p>
          <a:p>
            <a:endParaRPr kumimoji="1" lang="ja-JP" altLang="en-US" sz="800"/>
          </a:p>
        </p:txBody>
      </p:sp>
    </p:spTree>
    <p:extLst>
      <p:ext uri="{BB962C8B-B14F-4D97-AF65-F5344CB8AC3E}">
        <p14:creationId xmlns:p14="http://schemas.microsoft.com/office/powerpoint/2010/main" val="2058560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FA59A6-E456-E9BB-28A7-29CDB6591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288" y="830649"/>
            <a:ext cx="6989424" cy="1778313"/>
          </a:xfrm>
        </p:spPr>
        <p:txBody>
          <a:bodyPr>
            <a:noAutofit/>
          </a:bodyPr>
          <a:lstStyle/>
          <a:p>
            <a:r>
              <a:rPr lang="ja-JP" altLang="en-US" sz="6600" b="1">
                <a:latin typeface="STKaiti"/>
                <a:ea typeface="STKaiti"/>
              </a:rPr>
              <a:t>楽器演奏の挫折</a:t>
            </a:r>
            <a:endParaRPr lang="ja-JP" altLang="en-US" sz="3200" b="1">
              <a:latin typeface="STKaiti"/>
              <a:ea typeface="STKaiti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D06822-3C0D-86A0-FF4E-B41A4AB90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304" y="1719805"/>
            <a:ext cx="14200698" cy="4712806"/>
          </a:xfrm>
        </p:spPr>
        <p:txBody>
          <a:bodyPr>
            <a:normAutofit/>
          </a:bodyPr>
          <a:lstStyle/>
          <a:p>
            <a:endParaRPr lang="en" altLang="ja-JP"/>
          </a:p>
          <a:p>
            <a:endParaRPr lang="en" altLang="ja-JP"/>
          </a:p>
          <a:p>
            <a:pPr marL="0" indent="0">
              <a:buNone/>
            </a:pPr>
            <a:r>
              <a:rPr lang="ja-JP" altLang="en-US" sz="2800" b="1">
                <a:solidFill>
                  <a:schemeClr val="tx1"/>
                </a:solidFill>
                <a:latin typeface="ＭＳ Ｐ明朝"/>
                <a:ea typeface="ＭＳ Ｐ明朝"/>
              </a:rPr>
              <a:t>楽器の演奏経験</a:t>
            </a:r>
            <a:r>
              <a:rPr lang="ja-JP" altLang="en-US" sz="2800" b="1">
                <a:solidFill>
                  <a:schemeClr val="tx1"/>
                </a:solidFill>
                <a:latin typeface="ＭＳ Ｐ明朝"/>
                <a:ea typeface="ＭＳ Ｐ明朝"/>
                <a:cs typeface="+mn-lt"/>
              </a:rPr>
              <a:t>→ </a:t>
            </a:r>
            <a:r>
              <a:rPr lang="en-US" altLang="ja-JP" sz="3200" b="1">
                <a:solidFill>
                  <a:schemeClr val="tx1"/>
                </a:solidFill>
                <a:highlight>
                  <a:srgbClr val="FFFF00"/>
                </a:highlight>
                <a:ea typeface="+mn-lt"/>
                <a:cs typeface="+mn-lt"/>
              </a:rPr>
              <a:t>76.6</a:t>
            </a:r>
            <a:r>
              <a:rPr lang="ja-JP" sz="3200" b="1">
                <a:solidFill>
                  <a:schemeClr val="tx1"/>
                </a:solidFill>
                <a:highlight>
                  <a:srgbClr val="FFFF00"/>
                </a:highlight>
                <a:ea typeface="+mn-lt"/>
                <a:cs typeface="+mn-lt"/>
              </a:rPr>
              <a:t>％</a:t>
            </a:r>
            <a:r>
              <a:rPr lang="ja-JP" sz="2800">
                <a:solidFill>
                  <a:schemeClr val="tx1"/>
                </a:solidFill>
                <a:ea typeface="+mn-lt"/>
                <a:cs typeface="+mn-lt"/>
              </a:rPr>
              <a:t>が中断を経験</a:t>
            </a:r>
            <a:r>
              <a:rPr lang="ja-JP" sz="2800">
                <a:solidFill>
                  <a:srgbClr val="FFC000"/>
                </a:solidFill>
                <a:latin typeface="Garamond"/>
                <a:ea typeface="MS PGothic"/>
              </a:rPr>
              <a:t> </a:t>
            </a:r>
            <a:r>
              <a:rPr lang="ja-JP" altLang="en-US" sz="2800" b="1">
                <a:solidFill>
                  <a:schemeClr val="tx1"/>
                </a:solidFill>
                <a:latin typeface="MS PGothic"/>
                <a:ea typeface="MS PGothic"/>
              </a:rPr>
              <a:t>（対象男性</a:t>
            </a:r>
            <a:r>
              <a:rPr lang="en-US" altLang="ja-JP" sz="2800" b="1">
                <a:solidFill>
                  <a:srgbClr val="0070C0"/>
                </a:solidFill>
                <a:latin typeface="MS PGothic"/>
                <a:ea typeface="ＭＳ Ｐ明朝"/>
              </a:rPr>
              <a:t>800</a:t>
            </a:r>
            <a:r>
              <a:rPr lang="ja-JP" altLang="en-US" sz="2800" b="1">
                <a:solidFill>
                  <a:srgbClr val="0070C0"/>
                </a:solidFill>
                <a:latin typeface="MS PGothic"/>
                <a:ea typeface="MS PGothic"/>
              </a:rPr>
              <a:t>名</a:t>
            </a:r>
            <a:r>
              <a:rPr lang="ja-JP" altLang="en-US" sz="2800" b="1">
                <a:solidFill>
                  <a:schemeClr val="tx1"/>
                </a:solidFill>
                <a:latin typeface="MS PGothic"/>
                <a:ea typeface="MS PGothic"/>
              </a:rPr>
              <a:t>）</a:t>
            </a:r>
            <a:endParaRPr lang="ja-JP" sz="2800">
              <a:solidFill>
                <a:schemeClr val="tx1"/>
              </a:solidFill>
              <a:latin typeface="Garamond" panose="02020404030301010803"/>
              <a:ea typeface="ＭＳ Ｐ明朝"/>
            </a:endParaRPr>
          </a:p>
          <a:p>
            <a:pPr marL="0" indent="0">
              <a:buNone/>
            </a:pPr>
            <a:r>
              <a:rPr lang="ja-JP" altLang="en-US" sz="3600">
                <a:solidFill>
                  <a:schemeClr val="tx1"/>
                </a:solidFill>
                <a:latin typeface="ＭＳ Ｐ明朝"/>
                <a:ea typeface="ＭＳ Ｐ明朝"/>
              </a:rPr>
              <a:t>一時的に</a:t>
            </a:r>
            <a:r>
              <a:rPr lang="ja-JP" altLang="en-US" sz="3600" u="sng">
                <a:solidFill>
                  <a:schemeClr val="tx1"/>
                </a:solidFill>
                <a:latin typeface="ＭＳ Ｐ明朝"/>
                <a:ea typeface="ＭＳ Ｐ明朝"/>
              </a:rPr>
              <a:t>中断した事がある人を含めると</a:t>
            </a:r>
            <a:r>
              <a:rPr lang="en-US" altLang="ja-JP" sz="4000" b="1" u="sng">
                <a:solidFill>
                  <a:schemeClr val="tx1"/>
                </a:solidFill>
                <a:highlight>
                  <a:srgbClr val="FFFF00"/>
                </a:highlight>
                <a:latin typeface="Garamond"/>
                <a:ea typeface="ＭＳ Ｐ明朝"/>
              </a:rPr>
              <a:t>92.2</a:t>
            </a:r>
            <a:r>
              <a:rPr lang="ja-JP" altLang="en-US" sz="4000" b="1" u="sng">
                <a:solidFill>
                  <a:schemeClr val="tx1"/>
                </a:solidFill>
                <a:highlight>
                  <a:srgbClr val="FFFF00"/>
                </a:highlight>
                <a:latin typeface="Garamond"/>
                <a:ea typeface="MS PMincho"/>
              </a:rPr>
              <a:t>％</a:t>
            </a:r>
            <a:endParaRPr lang="ja-JP" sz="4000" b="1">
              <a:solidFill>
                <a:schemeClr val="tx1"/>
              </a:solidFill>
              <a:highlight>
                <a:srgbClr val="FFFF00"/>
              </a:highlight>
              <a:latin typeface="Garamond"/>
              <a:ea typeface="MS PMincho"/>
            </a:endParaRPr>
          </a:p>
          <a:p>
            <a:pPr marL="0" indent="0">
              <a:buNone/>
            </a:pPr>
            <a:r>
              <a:rPr lang="ja-JP" altLang="en-US" sz="3600">
                <a:latin typeface="ＭＳ Ｐ明朝"/>
                <a:ea typeface="ＭＳ Ｐ明朝"/>
              </a:rPr>
              <a:t>　</a:t>
            </a:r>
            <a:r>
              <a:rPr lang="ja-JP" altLang="en-US" sz="4400" b="1">
                <a:latin typeface="ＭＳ Ｐ明朝"/>
                <a:ea typeface="ＭＳ Ｐ明朝"/>
              </a:rPr>
              <a:t>＝</a:t>
            </a:r>
            <a:r>
              <a:rPr lang="ja-JP" altLang="en-US" sz="4400">
                <a:latin typeface="ＭＳ Ｐ明朝"/>
                <a:ea typeface="ＭＳ Ｐ明朝"/>
              </a:rPr>
              <a:t>継続しているのは</a:t>
            </a:r>
            <a:r>
              <a:rPr lang="ja-JP" altLang="en-US" sz="4400">
                <a:solidFill>
                  <a:srgbClr val="262626"/>
                </a:solidFill>
                <a:latin typeface="ＭＳ Ｐ明朝"/>
                <a:ea typeface="ＭＳ Ｐ明朝"/>
              </a:rPr>
              <a:t>たったの</a:t>
            </a:r>
            <a:r>
              <a:rPr lang="en-US" altLang="ja-JP" sz="5400" b="1" u="sng">
                <a:solidFill>
                  <a:srgbClr val="FF0000"/>
                </a:solidFill>
                <a:latin typeface="Garamond"/>
                <a:ea typeface="ＭＳ Ｐ明朝"/>
              </a:rPr>
              <a:t>7.8</a:t>
            </a:r>
            <a:r>
              <a:rPr lang="ja-JP" altLang="en-US" sz="5400" b="1" u="sng">
                <a:solidFill>
                  <a:srgbClr val="FF0000"/>
                </a:solidFill>
                <a:latin typeface="Garamond"/>
                <a:ea typeface="MS PGothic"/>
              </a:rPr>
              <a:t>％</a:t>
            </a:r>
            <a:endParaRPr lang="ja-JP" sz="5400" u="sng">
              <a:solidFill>
                <a:srgbClr val="000000"/>
              </a:solidFill>
              <a:latin typeface="Garamond"/>
              <a:ea typeface="ＭＳ Ｐ明朝"/>
            </a:endParaRPr>
          </a:p>
          <a:p>
            <a:pPr marL="0" indent="0">
              <a:buNone/>
            </a:pPr>
            <a:endParaRPr lang="en" altLang="ja-JP" sz="1800">
              <a:latin typeface="ＭＳ Ｐ明朝"/>
              <a:ea typeface="ＭＳ Ｐ明朝"/>
            </a:endParaRPr>
          </a:p>
          <a:p>
            <a:pPr marL="0" indent="0">
              <a:buNone/>
            </a:pPr>
            <a:r>
              <a:rPr lang="en" altLang="ja-JP" sz="1800">
                <a:latin typeface="ＭＳ Ｐ明朝"/>
                <a:ea typeface="ＭＳ Ｐ明朝"/>
              </a:rPr>
              <a:t>https://yubi1guitar.com/beginner-not-frustrated/</a:t>
            </a:r>
            <a:endParaRPr lang="ja-JP" altLang="en-US" sz="1800">
              <a:latin typeface="ＭＳ Ｐ明朝"/>
              <a:ea typeface="ＭＳ Ｐ明朝"/>
            </a:endParaRPr>
          </a:p>
          <a:p>
            <a:endParaRPr kumimoji="1" lang="ja-JP" altLang="en-US"/>
          </a:p>
        </p:txBody>
      </p:sp>
      <p:pic>
        <p:nvPicPr>
          <p:cNvPr id="4" name="図 4" descr="[フリー写真] 頭を抱えて落ち込む外国人男性でアハ体験 - GAHAG ...">
            <a:extLst>
              <a:ext uri="{FF2B5EF4-FFF2-40B4-BE49-F238E27FC236}">
                <a16:creationId xmlns:a16="http://schemas.microsoft.com/office/drawing/2014/main" id="{AA2288BD-6C87-261B-1A8F-9CDC3D5389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95" t="1215" r="31602" b="3239"/>
          <a:stretch/>
        </p:blipFill>
        <p:spPr>
          <a:xfrm>
            <a:off x="9605962" y="2599360"/>
            <a:ext cx="2055268" cy="333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064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5" descr="グラフィカル ユーザー インターフェイス, アプリケーション&#10;&#10;説明は自動で生成されたものです">
            <a:extLst>
              <a:ext uri="{FF2B5EF4-FFF2-40B4-BE49-F238E27FC236}">
                <a16:creationId xmlns:a16="http://schemas.microsoft.com/office/drawing/2014/main" id="{F154D911-D27C-6CE9-175A-DECCC153C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88" t="37545" r="26411" b="24245"/>
          <a:stretch/>
        </p:blipFill>
        <p:spPr>
          <a:xfrm>
            <a:off x="579864" y="1396093"/>
            <a:ext cx="6504303" cy="3343787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56D2DC1-38E0-8AAA-6BEC-2925669AAA02}"/>
              </a:ext>
            </a:extLst>
          </p:cNvPr>
          <p:cNvSpPr txBox="1"/>
          <p:nvPr/>
        </p:nvSpPr>
        <p:spPr>
          <a:xfrm>
            <a:off x="7175503" y="1345814"/>
            <a:ext cx="407464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600" b="1">
                <a:solidFill>
                  <a:srgbClr val="FF0000"/>
                </a:solidFill>
                <a:ea typeface="ＭＳ Ｐ明朝"/>
              </a:rPr>
              <a:t>1/3以上</a:t>
            </a:r>
            <a:r>
              <a:rPr lang="ja-JP" altLang="en-US" sz="3600">
                <a:ea typeface="ＭＳ Ｐ明朝"/>
              </a:rPr>
              <a:t>は苦労する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1BCB08A-C65E-8CBB-78F1-CD962EBBA076}"/>
              </a:ext>
            </a:extLst>
          </p:cNvPr>
          <p:cNvSpPr txBox="1"/>
          <p:nvPr/>
        </p:nvSpPr>
        <p:spPr>
          <a:xfrm>
            <a:off x="1075860" y="617420"/>
            <a:ext cx="51716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>
                <a:ea typeface="ＭＳ Ｐ明朝"/>
              </a:rPr>
              <a:t>対象：楽器演奏をしたことがある人　７人</a:t>
            </a:r>
          </a:p>
        </p:txBody>
      </p:sp>
      <p:pic>
        <p:nvPicPr>
          <p:cNvPr id="4" name="図 4" descr="グラフィカル ユーザー インターフェイス, グラフ, アプリケーション, 円グラフ&#10;&#10;説明は自動で生成されたものです">
            <a:extLst>
              <a:ext uri="{FF2B5EF4-FFF2-40B4-BE49-F238E27FC236}">
                <a16:creationId xmlns:a16="http://schemas.microsoft.com/office/drawing/2014/main" id="{E9FCB9B2-6869-286F-5AA1-2710487BFA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2611" t="53358" r="23776" b="8396"/>
          <a:stretch/>
        </p:blipFill>
        <p:spPr>
          <a:xfrm>
            <a:off x="5667731" y="3416107"/>
            <a:ext cx="5926006" cy="2644694"/>
          </a:xfr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6F1B3B0-9D79-D6FC-11DC-C80DDC941A45}"/>
              </a:ext>
            </a:extLst>
          </p:cNvPr>
          <p:cNvSpPr txBox="1"/>
          <p:nvPr/>
        </p:nvSpPr>
        <p:spPr>
          <a:xfrm>
            <a:off x="1020264" y="5387823"/>
            <a:ext cx="452119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800">
                <a:highlight>
                  <a:srgbClr val="FFFF00"/>
                </a:highlight>
                <a:ea typeface="ＭＳ Ｐ明朝"/>
              </a:rPr>
              <a:t>上手な</a:t>
            </a:r>
            <a:r>
              <a:rPr lang="ja-JP" altLang="en-US" sz="2800">
                <a:ea typeface="ＭＳ Ｐ明朝"/>
              </a:rPr>
              <a:t>演奏＝ハードな</a:t>
            </a:r>
            <a:r>
              <a:rPr lang="ja-JP" altLang="en-US" sz="2800">
                <a:highlight>
                  <a:srgbClr val="FFFF00"/>
                </a:highlight>
                <a:ea typeface="ＭＳ Ｐ明朝"/>
              </a:rPr>
              <a:t>練習</a:t>
            </a:r>
          </a:p>
        </p:txBody>
      </p:sp>
    </p:spTree>
    <p:extLst>
      <p:ext uri="{BB962C8B-B14F-4D97-AF65-F5344CB8AC3E}">
        <p14:creationId xmlns:p14="http://schemas.microsoft.com/office/powerpoint/2010/main" val="2697056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オーガニック">
  <a:themeElements>
    <a:clrScheme name="赤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オーガニック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オーガニック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{051BE0D8-675A-D54F-90FD-07384FEC89AA}tf10001064</Template>
  <TotalTime>1</TotalTime>
  <Words>466</Words>
  <Application>Microsoft Macintosh PowerPoint</Application>
  <PresentationFormat>ワイド画面</PresentationFormat>
  <Paragraphs>66</Paragraphs>
  <Slides>14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21" baseType="lpstr">
      <vt:lpstr>MS PGothic</vt:lpstr>
      <vt:lpstr>ＭＳ Ｐ明朝</vt:lpstr>
      <vt:lpstr>STKaiti</vt:lpstr>
      <vt:lpstr>Meiryo</vt:lpstr>
      <vt:lpstr>Arial</vt:lpstr>
      <vt:lpstr>Garamond</vt:lpstr>
      <vt:lpstr>オーガニック</vt:lpstr>
      <vt:lpstr>３班の発表</vt:lpstr>
      <vt:lpstr>ふぇるま〜た</vt:lpstr>
      <vt:lpstr>(ふぇるま～た）のポイント</vt:lpstr>
      <vt:lpstr>誰でも弾ける</vt:lpstr>
      <vt:lpstr>弾く人以外の人のために…</vt:lpstr>
      <vt:lpstr>なぜ楽器なのか？</vt:lpstr>
      <vt:lpstr>楽器ブーム </vt:lpstr>
      <vt:lpstr>楽器演奏の挫折</vt:lpstr>
      <vt:lpstr>PowerPoint プレゼンテーション</vt:lpstr>
      <vt:lpstr>本当にうまくなくてはいけない?？</vt:lpstr>
      <vt:lpstr>デザインの意味</vt:lpstr>
      <vt:lpstr>サービス</vt:lpstr>
      <vt:lpstr>つまり、ふぇるま～たとは</vt:lpstr>
      <vt:lpstr>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202102142</dc:creator>
  <cp:lastModifiedBy>202102142</cp:lastModifiedBy>
  <cp:revision>4</cp:revision>
  <dcterms:created xsi:type="dcterms:W3CDTF">2022-07-10T00:54:28Z</dcterms:created>
  <dcterms:modified xsi:type="dcterms:W3CDTF">2022-07-18T06:05:28Z</dcterms:modified>
</cp:coreProperties>
</file>

<file path=docProps/thumbnail.jpeg>
</file>